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6" r:id="rId1"/>
  </p:sldMasterIdLst>
  <p:sldIdLst>
    <p:sldId id="256" r:id="rId2"/>
    <p:sldId id="257" r:id="rId3"/>
    <p:sldId id="271" r:id="rId4"/>
    <p:sldId id="258" r:id="rId5"/>
    <p:sldId id="263" r:id="rId6"/>
    <p:sldId id="259" r:id="rId7"/>
    <p:sldId id="261" r:id="rId8"/>
    <p:sldId id="267" r:id="rId9"/>
    <p:sldId id="268" r:id="rId10"/>
    <p:sldId id="269" r:id="rId11"/>
    <p:sldId id="270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2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3027-393B-4E91-9248-EF68BAF2BA63}" type="datetimeFigureOut">
              <a:rPr lang="pl-PL" smtClean="0"/>
              <a:pPr/>
              <a:t>09.03.2024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4A2D-C95A-4DAC-9018-52AE5F1881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6636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3027-393B-4E91-9248-EF68BAF2BA63}" type="datetimeFigureOut">
              <a:rPr lang="pl-PL" smtClean="0"/>
              <a:pPr/>
              <a:t>09.03.2024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4A2D-C95A-4DAC-9018-52AE5F1881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9367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3027-393B-4E91-9248-EF68BAF2BA63}" type="datetimeFigureOut">
              <a:rPr lang="pl-PL" smtClean="0"/>
              <a:pPr/>
              <a:t>09.03.2024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4A2D-C95A-4DAC-9018-52AE5F1881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42011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3027-393B-4E91-9248-EF68BAF2BA63}" type="datetimeFigureOut">
              <a:rPr lang="pl-PL" smtClean="0"/>
              <a:pPr/>
              <a:t>09.03.2024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4A2D-C95A-4DAC-9018-52AE5F18819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23953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3027-393B-4E91-9248-EF68BAF2BA63}" type="datetimeFigureOut">
              <a:rPr lang="pl-PL" smtClean="0"/>
              <a:pPr/>
              <a:t>09.03.2024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4A2D-C95A-4DAC-9018-52AE5F1881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2215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3027-393B-4E91-9248-EF68BAF2BA63}" type="datetimeFigureOut">
              <a:rPr lang="pl-PL" smtClean="0"/>
              <a:pPr/>
              <a:t>09.03.2024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4A2D-C95A-4DAC-9018-52AE5F1881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14214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3027-393B-4E91-9248-EF68BAF2BA63}" type="datetimeFigureOut">
              <a:rPr lang="pl-PL" smtClean="0"/>
              <a:pPr/>
              <a:t>09.03.2024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4A2D-C95A-4DAC-9018-52AE5F1881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5776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3027-393B-4E91-9248-EF68BAF2BA63}" type="datetimeFigureOut">
              <a:rPr lang="pl-PL" smtClean="0"/>
              <a:pPr/>
              <a:t>09.03.2024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4A2D-C95A-4DAC-9018-52AE5F1881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13015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3027-393B-4E91-9248-EF68BAF2BA63}" type="datetimeFigureOut">
              <a:rPr lang="pl-PL" smtClean="0"/>
              <a:pPr/>
              <a:t>09.03.2024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4A2D-C95A-4DAC-9018-52AE5F1881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7689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3027-393B-4E91-9248-EF68BAF2BA63}" type="datetimeFigureOut">
              <a:rPr lang="pl-PL" smtClean="0"/>
              <a:pPr/>
              <a:t>09.03.2024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4A2D-C95A-4DAC-9018-52AE5F1881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6711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3027-393B-4E91-9248-EF68BAF2BA63}" type="datetimeFigureOut">
              <a:rPr lang="pl-PL" smtClean="0"/>
              <a:pPr/>
              <a:t>09.03.2024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4A2D-C95A-4DAC-9018-52AE5F1881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2192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3027-393B-4E91-9248-EF68BAF2BA63}" type="datetimeFigureOut">
              <a:rPr lang="pl-PL" smtClean="0"/>
              <a:pPr/>
              <a:t>09.03.2024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4A2D-C95A-4DAC-9018-52AE5F1881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0371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3027-393B-4E91-9248-EF68BAF2BA63}" type="datetimeFigureOut">
              <a:rPr lang="pl-PL" smtClean="0"/>
              <a:pPr/>
              <a:t>09.03.2024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4A2D-C95A-4DAC-9018-52AE5F1881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201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3027-393B-4E91-9248-EF68BAF2BA63}" type="datetimeFigureOut">
              <a:rPr lang="pl-PL" smtClean="0"/>
              <a:pPr/>
              <a:t>09.03.2024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4A2D-C95A-4DAC-9018-52AE5F1881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0664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3027-393B-4E91-9248-EF68BAF2BA63}" type="datetimeFigureOut">
              <a:rPr lang="pl-PL" smtClean="0"/>
              <a:pPr/>
              <a:t>09.03.2024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4A2D-C95A-4DAC-9018-52AE5F1881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7552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3027-393B-4E91-9248-EF68BAF2BA63}" type="datetimeFigureOut">
              <a:rPr lang="pl-PL" smtClean="0"/>
              <a:pPr/>
              <a:t>09.03.2024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4A2D-C95A-4DAC-9018-52AE5F1881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2710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3027-393B-4E91-9248-EF68BAF2BA63}" type="datetimeFigureOut">
              <a:rPr lang="pl-PL" smtClean="0"/>
              <a:pPr/>
              <a:t>09.03.2024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4A2D-C95A-4DAC-9018-52AE5F1881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1451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4523027-393B-4E91-9248-EF68BAF2BA63}" type="datetimeFigureOut">
              <a:rPr lang="pl-PL" smtClean="0"/>
              <a:pPr/>
              <a:t>09.03.2024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0024A2D-C95A-4DAC-9018-52AE5F1881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06137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  <p:sldLayoutId id="2147484151" r:id="rId15"/>
    <p:sldLayoutId id="2147484152" r:id="rId16"/>
    <p:sldLayoutId id="214748415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X2Download.app%20-%20Lech%20Makowiecki%20-%20B&#322;ogos&#322;awiony%20p&#322;ynie%20Czas%20(128%20kbps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6600" dirty="0"/>
              <a:t>Historia Danuty </a:t>
            </a:r>
            <a:r>
              <a:rPr lang="pl-PL" sz="6600" dirty="0" err="1"/>
              <a:t>Siedzikówny</a:t>
            </a:r>
            <a:r>
              <a:rPr lang="pl-PL" sz="6600" dirty="0"/>
              <a:t>’’INKI’’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X2Download.app - Lech Makowiecki - Błogosławiony płynie Czas (128 kbp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868255" y="4071694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216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178">
        <p14:reveal/>
      </p:transition>
    </mc:Choice>
    <mc:Fallback>
      <p:transition spd="slow" advTm="11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latin typeface="Eras Demi ITC" panose="020B0805030504020804" pitchFamily="34" charset="0"/>
              </a:rPr>
              <a:t>Pomniki Danuty </a:t>
            </a:r>
            <a:r>
              <a:rPr lang="pl-PL" sz="3600" dirty="0" err="1">
                <a:latin typeface="Eras Demi ITC" panose="020B0805030504020804" pitchFamily="34" charset="0"/>
              </a:rPr>
              <a:t>Siedzikówny</a:t>
            </a:r>
            <a:r>
              <a:rPr lang="pl-PL" sz="3600" dirty="0">
                <a:latin typeface="Eras Demi ITC" panose="020B0805030504020804" pitchFamily="34" charset="0"/>
              </a:rPr>
              <a:t> ’’INKI’’</a:t>
            </a:r>
          </a:p>
        </p:txBody>
      </p:sp>
      <p:pic>
        <p:nvPicPr>
          <p:cNvPr id="3074" name="Picture 2" descr="Plik:Danuta Siedzikówna Inka pomnik Park Jordana Krakow.jpg – Wikipedia,  wolna encyklopedi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6295" y="331845"/>
            <a:ext cx="1941097" cy="2899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sz="2400" dirty="0"/>
              <a:t>Inka ma teraz wiele pomników i tablic które ją upamiętniają. Są wykonane z różnych struktur i są różnych wielkości, lecz wszystkie są piękne bo upamiętniają one naszą wspaniałą Inkę.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6295" y="3504322"/>
            <a:ext cx="4040155" cy="2691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3003" y="331845"/>
            <a:ext cx="3862065" cy="2896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20621" y="3283141"/>
            <a:ext cx="2213181" cy="2912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5968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7354">
        <p14:prism/>
      </p:transition>
    </mc:Choice>
    <mc:Fallback>
      <p:transition spd="slow" advTm="173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27372" y="1706923"/>
            <a:ext cx="2089965" cy="837850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3877841"/>
            <a:ext cx="3755828" cy="2309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3795" y="609600"/>
            <a:ext cx="3706889" cy="3359681"/>
          </a:xfrm>
        </p:spPr>
        <p:txBody>
          <a:bodyPr>
            <a:normAutofit lnSpcReduction="10000"/>
          </a:bodyPr>
          <a:lstStyle/>
          <a:p>
            <a:r>
              <a:rPr lang="pl-PL" sz="2400" dirty="0"/>
              <a:t>Inka stała się patronką wielu szkół m. in. Szkoły Podstawowej w Grudnej Górnej. Jej imię zostało nadane 20 czerwca 2018r. Na ścianie, niedaleko wejścia do szkoły znajduje się tablica z wizerunkiem Inki.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9919" y="609600"/>
            <a:ext cx="5361623" cy="3032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rostokąt 6"/>
          <p:cNvSpPr/>
          <p:nvPr/>
        </p:nvSpPr>
        <p:spPr>
          <a:xfrm>
            <a:off x="5100697" y="3877841"/>
            <a:ext cx="61856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/>
              <a:t>W szkole znajduje się również tablica ze zdjęciami i opisami Inki. Wisi ona od nadania imienia szkoły, dzięki czemu </a:t>
            </a:r>
          </a:p>
          <a:p>
            <a:pPr algn="ctr"/>
            <a:r>
              <a:rPr lang="pl-PL" sz="2400" dirty="0"/>
              <a:t>Inka jest upamiętniona.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64600594"/>
      </p:ext>
    </p:extLst>
  </p:cSld>
  <p:clrMapOvr>
    <a:masterClrMapping/>
  </p:clrMapOvr>
  <p:transition spd="slow" advTm="32157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19789" y="810071"/>
            <a:ext cx="4846925" cy="5188569"/>
          </a:xfrm>
        </p:spPr>
        <p:txBody>
          <a:bodyPr>
            <a:normAutofit/>
          </a:bodyPr>
          <a:lstStyle/>
          <a:p>
            <a:r>
              <a:rPr lang="pl-PL" sz="4000" dirty="0"/>
              <a:t>Inka jest bohaterką i wzorem do naśladowania. Jej historia jest zarazem smutna ale i bohaterska.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3616" y="1760064"/>
            <a:ext cx="5706351" cy="3286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19297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696">
        <p15:prstTrans prst="peelOff"/>
      </p:transition>
    </mc:Choice>
    <mc:Fallback>
      <p:transition spd="slow" advTm="116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Franklin Gothic Heavy" panose="020B0903020102020204" pitchFamily="34" charset="0"/>
              </a:rPr>
              <a:t>Serdecznie dziękuję wszystkim zebranym za uwagę poświęconą mojej prezentacji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Opracowała: Katarzyna Gąsior kl. VII</a:t>
            </a:r>
          </a:p>
        </p:txBody>
      </p:sp>
    </p:spTree>
    <p:extLst>
      <p:ext uri="{BB962C8B-B14F-4D97-AF65-F5344CB8AC3E}">
        <p14:creationId xmlns:p14="http://schemas.microsoft.com/office/powerpoint/2010/main" xmlns="" val="357846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Tm="10082">
        <p14:pan dir="u"/>
      </p:transition>
    </mc:Choice>
    <mc:Fallback>
      <p:transition spd="slow" advTm="10082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zawartości 1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5314" y="1484931"/>
            <a:ext cx="6466967" cy="40930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47588" y="1067028"/>
            <a:ext cx="3684332" cy="4928822"/>
          </a:xfrm>
        </p:spPr>
        <p:txBody>
          <a:bodyPr>
            <a:noAutofit/>
          </a:bodyPr>
          <a:lstStyle/>
          <a:p>
            <a:r>
              <a:rPr lang="pl-PL" sz="2800" dirty="0">
                <a:effectLst/>
              </a:rPr>
              <a:t>Danusia </a:t>
            </a:r>
            <a:r>
              <a:rPr lang="pl-PL" sz="2800" dirty="0" err="1">
                <a:ln>
                  <a:solidFill>
                    <a:schemeClr val="tx1">
                      <a:lumMod val="75000"/>
                      <a:alpha val="10000"/>
                    </a:schemeClr>
                  </a:solidFill>
                </a:ln>
                <a:effectLst/>
              </a:rPr>
              <a:t>Siedzikówna</a:t>
            </a:r>
            <a:r>
              <a:rPr lang="pl-PL" sz="2800" dirty="0">
                <a:effectLst/>
              </a:rPr>
              <a:t> „INKA"  urodziła się 3 września 1928 roku w </a:t>
            </a:r>
            <a:r>
              <a:rPr lang="pl-PL" sz="2800" dirty="0" err="1">
                <a:effectLst/>
              </a:rPr>
              <a:t>Guszczewinie</a:t>
            </a:r>
            <a:r>
              <a:rPr lang="pl-PL" sz="2800" dirty="0">
                <a:effectLst/>
              </a:rPr>
              <a:t>,</a:t>
            </a:r>
            <a:br>
              <a:rPr lang="pl-PL" sz="2800" dirty="0">
                <a:effectLst/>
              </a:rPr>
            </a:br>
            <a:r>
              <a:rPr lang="pl-PL" sz="2800" dirty="0">
                <a:effectLst/>
              </a:rPr>
              <a:t>koło Narewki. Danuta była córką Wacława </a:t>
            </a:r>
            <a:r>
              <a:rPr lang="pl-PL" sz="2800" dirty="0" err="1">
                <a:effectLst/>
              </a:rPr>
              <a:t>Siedzika</a:t>
            </a:r>
            <a:r>
              <a:rPr lang="pl-PL" sz="2800" dirty="0">
                <a:effectLst/>
              </a:rPr>
              <a:t>, leśniczego i Eugenii z domu Tymińskiej. Miała dwie siostry, Wiesławę i Irenę.</a:t>
            </a:r>
          </a:p>
          <a:p>
            <a:endParaRPr lang="pl-PL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8670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19558">
        <p:pull/>
      </p:transition>
    </mc:Choice>
    <mc:Fallback>
      <p:transition spd="slow" advTm="19558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433" y="889954"/>
            <a:ext cx="3907954" cy="3230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7338" y="670374"/>
            <a:ext cx="2940640" cy="4246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Prostokąt 6"/>
          <p:cNvSpPr/>
          <p:nvPr/>
        </p:nvSpPr>
        <p:spPr>
          <a:xfrm>
            <a:off x="4284617" y="5498306"/>
            <a:ext cx="3748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Fotografia szkolna Danuty </a:t>
            </a:r>
          </a:p>
        </p:txBody>
      </p:sp>
      <p:pic>
        <p:nvPicPr>
          <p:cNvPr id="5122" name="Picture 2" descr="Danuta Siedzikówna &quot;Inka&quot;, sanitariuszka AK została zamordowana 75 lat temu  - TVN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1880" y="889954"/>
            <a:ext cx="3958046" cy="3384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7897391" y="4620377"/>
            <a:ext cx="40109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/>
              <a:t>Zdjęcie Danuty przed szkołą </a:t>
            </a:r>
          </a:p>
          <a:p>
            <a:r>
              <a:rPr lang="pl-PL" sz="2400" dirty="0"/>
              <a:t>w Narewce w 1944 r.</a:t>
            </a:r>
          </a:p>
        </p:txBody>
      </p:sp>
      <p:sp>
        <p:nvSpPr>
          <p:cNvPr id="3" name="Prostokąt 2"/>
          <p:cNvSpPr/>
          <p:nvPr/>
        </p:nvSpPr>
        <p:spPr>
          <a:xfrm>
            <a:off x="1049043" y="4620377"/>
            <a:ext cx="29343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/>
              <a:t>Siostry </a:t>
            </a:r>
            <a:r>
              <a:rPr lang="pl-PL" sz="2400" dirty="0" err="1"/>
              <a:t>Siedzikówny</a:t>
            </a:r>
            <a:r>
              <a:rPr lang="pl-PL" sz="2400" dirty="0"/>
              <a:t> </a:t>
            </a:r>
          </a:p>
          <a:p>
            <a:r>
              <a:rPr lang="pl-PL" sz="2400" dirty="0"/>
              <a:t>z babcią Anielą i </a:t>
            </a:r>
          </a:p>
          <a:p>
            <a:r>
              <a:rPr lang="pl-PL" sz="2400" dirty="0"/>
              <a:t>kuzynostwem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02760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1306">
        <p:blinds dir="vert"/>
      </p:transition>
    </mc:Choice>
    <mc:Fallback>
      <p:transition spd="slow" advTm="1130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3796" y="1732449"/>
            <a:ext cx="4977554" cy="4354842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pl-PL" sz="2400" dirty="0">
                <a:effectLst/>
              </a:rPr>
              <a:t>Jako 15-letnia dziewczyna Danka, wraz ze swoją siostrą Wiesławą, złożyła przysięgę w AK. Odbyła szkolenie sanitarne. Po przejściu frontu podjęła pracę kancelistki w nadleśnictwie Hajnówka. Aresztowana za współpracę z antykomunistycznym podziemiem, uwolniona z konwoju UB przez patrol wileński AK.</a:t>
            </a:r>
            <a:endParaRPr lang="pl-PL" sz="24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1350" y="287776"/>
            <a:ext cx="4117416" cy="3072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849" y="2150876"/>
            <a:ext cx="2801833" cy="4264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625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23705">
        <p14:prism isContent="1" isInverted="1"/>
      </p:transition>
    </mc:Choice>
    <mc:Fallback>
      <p:transition spd="slow" advTm="237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544" y="1867653"/>
            <a:ext cx="5392528" cy="337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20458" y="1288311"/>
            <a:ext cx="5064665" cy="405875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Autofit/>
          </a:bodyPr>
          <a:lstStyle/>
          <a:p>
            <a:pPr marL="36900" indent="0">
              <a:buNone/>
            </a:pPr>
            <a:r>
              <a:rPr lang="pl-PL" sz="2400" dirty="0">
                <a:solidFill>
                  <a:schemeClr val="tx1"/>
                </a:solidFill>
                <a:effectLst/>
              </a:rPr>
              <a:t>Została sanitariuszką w oddziałach antykomunistycznej partyzantki. Przybrała pseudonim „Inka”, na pamiątkę szkolnej przyjaźni. Od wiosny 1946 roku służyła w szwadronie 5. Wileńskiej Brygady AK, mjr Zygmunta </a:t>
            </a:r>
            <a:r>
              <a:rPr lang="pl-PL" sz="2400" dirty="0" err="1">
                <a:solidFill>
                  <a:schemeClr val="tx1"/>
                </a:solidFill>
                <a:effectLst/>
              </a:rPr>
              <a:t>Szendzielarza</a:t>
            </a:r>
            <a:r>
              <a:rPr lang="pl-PL" sz="2400" dirty="0">
                <a:solidFill>
                  <a:schemeClr val="tx1"/>
                </a:solidFill>
                <a:effectLst/>
              </a:rPr>
              <a:t> „Łupaszki” jako łączniczka i sanitariuszka. W lipcu 1946 roku pojechała do Gdańska po zaopatrzenie medyczne dla oddziału.</a:t>
            </a:r>
            <a:endParaRPr lang="pl-PL" sz="2400" dirty="0">
              <a:solidFill>
                <a:schemeClr val="tx1"/>
              </a:solidFill>
            </a:endParaRPr>
          </a:p>
          <a:p>
            <a:pPr marL="36900" indent="0">
              <a:buNone/>
            </a:pP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10576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1731">
        <p:split orient="vert"/>
      </p:transition>
    </mc:Choice>
    <mc:Fallback>
      <p:transition spd="slow" advTm="3173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84" y="2824773"/>
            <a:ext cx="10353763" cy="2511835"/>
          </a:xfrm>
        </p:spPr>
        <p:txBody>
          <a:bodyPr>
            <a:noAutofit/>
          </a:bodyPr>
          <a:lstStyle/>
          <a:p>
            <a:r>
              <a:rPr lang="pl-PL" sz="3600" dirty="0">
                <a:effectLst/>
                <a:latin typeface="+mn-lt"/>
              </a:rPr>
              <a:t>Tam została aresztowana rankiem 20 lipca 1946 roku i umieszczona w pawilonie V więzienia w Gdańsku jako więzień specjalny. </a:t>
            </a:r>
            <a:r>
              <a:rPr lang="pl-PL" dirty="0">
                <a:effectLst/>
                <a:latin typeface="+mn-lt"/>
              </a:rPr>
              <a:t>W więzieniu była bita i maltretowana, lecz mimo to nie zdradziła niczego, co mogłoby naprowadzić bezpiekę na ślad brygad wileńskich.</a:t>
            </a:r>
            <a:r>
              <a:rPr lang="pl-PL" dirty="0">
                <a:latin typeface="+mn-lt"/>
              </a:rPr>
              <a:t/>
            </a:r>
            <a:br>
              <a:rPr lang="pl-PL" dirty="0">
                <a:latin typeface="+mn-lt"/>
              </a:rPr>
            </a:b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67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22118">
        <p14:glitter pattern="hexagon"/>
      </p:transition>
    </mc:Choice>
    <mc:Fallback>
      <p:transition spd="slow" advTm="22118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7462" y="1750423"/>
            <a:ext cx="10340093" cy="3189192"/>
          </a:xfrm>
        </p:spPr>
        <p:txBody>
          <a:bodyPr>
            <a:noAutofit/>
          </a:bodyPr>
          <a:lstStyle/>
          <a:p>
            <a:r>
              <a:rPr lang="pl-PL" dirty="0">
                <a:effectLst/>
                <a:latin typeface="+mn-lt"/>
              </a:rPr>
              <a:t>Po ciężkim śledztwie 3 sierpnia 1946 roku skazana na śmierć przez Wojskowy Sąd Rejonowy w Gdańsku. Wyrok śmierci na młodą sanitariuszkę był komunistyczną zbrodnią sądową. „Inka” nie uległa namowom obrońcy z urzędu i nie podpisała się pod pismem do Bieruta, „prezydenta” z sowieckiego nadania, o ułaskawienie. Pismo podpisał obrońca. Bierut nie skorzystał z prawa łaski. W przesłanym grypsie z więzienia „Inka” napisała: </a:t>
            </a:r>
            <a:r>
              <a:rPr lang="pl-PL" b="1" dirty="0">
                <a:effectLst/>
                <a:latin typeface="+mn-lt"/>
              </a:rPr>
              <a:t>„</a:t>
            </a:r>
            <a:r>
              <a:rPr lang="pl-PL" b="1" i="1" dirty="0">
                <a:effectLst/>
                <a:latin typeface="+mn-lt"/>
              </a:rPr>
              <a:t>Powiedzcie mojej babci, że zachowałam się jak trzeba</a:t>
            </a:r>
            <a:r>
              <a:rPr lang="pl-PL" b="1" dirty="0">
                <a:effectLst/>
                <a:latin typeface="+mn-lt"/>
              </a:rPr>
              <a:t>”.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82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6239">
        <p14:ferris dir="l"/>
      </p:transition>
    </mc:Choice>
    <mc:Fallback>
      <p:transition spd="slow" advTm="36239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616" y="1314439"/>
            <a:ext cx="5560464" cy="4164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72709" y="1094825"/>
            <a:ext cx="5064665" cy="4058751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pl-PL" sz="2400" dirty="0">
                <a:effectLst/>
              </a:rPr>
              <a:t>Inka została rozstrzelana z Feliksem </a:t>
            </a:r>
            <a:r>
              <a:rPr lang="pl-PL" sz="2400" dirty="0" err="1">
                <a:effectLst/>
              </a:rPr>
              <a:t>Selmanowiczem</a:t>
            </a:r>
            <a:r>
              <a:rPr lang="pl-PL" sz="2400" dirty="0">
                <a:effectLst/>
              </a:rPr>
              <a:t> ’’Zagończykiem’’ 28 sierpnia 1946 roku o 6.15 strzałem w głowę przez dowódcę plutonu egzekucyjnego, ponieważ żołnierze z plutonu nie chcieli tego zrobić. Według żyjących świadków, ks. Mariana Prusaka i ówczesnego zastępcy naczelnika więzienia w Gdańsku, przed śmiercią „Inka” razem z ’’Zagończykiem’’ krzyknęła: </a:t>
            </a:r>
            <a:r>
              <a:rPr lang="pl-PL" sz="2400" b="1" dirty="0">
                <a:effectLst/>
              </a:rPr>
              <a:t>„Niech żyje Polska”</a:t>
            </a:r>
            <a:r>
              <a:rPr lang="pl-PL" sz="2400" dirty="0">
                <a:effectLst/>
              </a:rPr>
              <a:t>.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21345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34717">
        <p14:switch dir="r"/>
      </p:transition>
    </mc:Choice>
    <mc:Fallback>
      <p:transition spd="slow" advTm="347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9163" y="1275249"/>
            <a:ext cx="5060497" cy="4058750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pl-PL" sz="2400" dirty="0">
                <a:effectLst/>
              </a:rPr>
              <a:t>Miejsce pochówku Inki było nieznane do 2014 roku. Instytut Pamięci Narodowej odkrył jej szczątki a także „Zagończyka’’ w trakcie prac badawczych na cmentarzu Garnizonowym w Gdańsku. 28 sierpnia 2016 roku odbył się pogrzeb państwowy Danuty </a:t>
            </a:r>
            <a:r>
              <a:rPr lang="pl-PL" sz="2400" dirty="0" err="1">
                <a:effectLst/>
              </a:rPr>
              <a:t>Siedzikówny</a:t>
            </a:r>
            <a:r>
              <a:rPr lang="pl-PL" sz="2400" dirty="0">
                <a:effectLst/>
              </a:rPr>
              <a:t> i Feliksa </a:t>
            </a:r>
            <a:r>
              <a:rPr lang="pl-PL" sz="2400" dirty="0" err="1">
                <a:effectLst/>
              </a:rPr>
              <a:t>Selmanowicza</a:t>
            </a:r>
            <a:r>
              <a:rPr lang="pl-PL" sz="2400" dirty="0">
                <a:effectLst/>
              </a:rPr>
              <a:t>. Ich groby są położone obok siebie.</a:t>
            </a:r>
            <a:endParaRPr lang="pl-PL" sz="2400" dirty="0"/>
          </a:p>
        </p:txBody>
      </p:sp>
      <p:pic>
        <p:nvPicPr>
          <p:cNvPr id="1028" name="Picture 4" descr="Obchody 73. rocznicy śmierci Danuty Siedzikówny &quot;Inki&quot; oraz Feliksa... -  gdansk.gosc.p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8902" y="1275249"/>
            <a:ext cx="6095747" cy="405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79214756"/>
      </p:ext>
    </p:extLst>
  </p:cSld>
  <p:clrMapOvr>
    <a:masterClrMapping/>
  </p:clrMapOvr>
  <p:transition spd="slow" advTm="29265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5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|1.4|1.5|2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7|1.7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Łupek">
  <a:themeElements>
    <a:clrScheme name="Łupek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E8B826"/>
      </a:accent1>
      <a:accent2>
        <a:srgbClr val="E2CA72"/>
      </a:accent2>
      <a:accent3>
        <a:srgbClr val="BD723B"/>
      </a:accent3>
      <a:accent4>
        <a:srgbClr val="AE9376"/>
      </a:accent4>
      <a:accent5>
        <a:srgbClr val="A77F41"/>
      </a:accent5>
      <a:accent6>
        <a:srgbClr val="A1AE79"/>
      </a:accent6>
      <a:hlink>
        <a:srgbClr val="F1D06A"/>
      </a:hlink>
      <a:folHlink>
        <a:srgbClr val="EDDCA8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Łupe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D5CBAF11-69B7-47EA-BC01-41F77058C2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Łupek</Template>
  <TotalTime>617</TotalTime>
  <Words>428</Words>
  <Application>Microsoft Office PowerPoint</Application>
  <PresentationFormat>Niestandardowy</PresentationFormat>
  <Paragraphs>22</Paragraphs>
  <Slides>13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Łupek</vt:lpstr>
      <vt:lpstr>Historia Danuty Siedzikówny’’INKI’’</vt:lpstr>
      <vt:lpstr>Slajd 2</vt:lpstr>
      <vt:lpstr>Slajd 3</vt:lpstr>
      <vt:lpstr>Slajd 4</vt:lpstr>
      <vt:lpstr>Slajd 5</vt:lpstr>
      <vt:lpstr>Tam została aresztowana rankiem 20 lipca 1946 roku i umieszczona w pawilonie V więzienia w Gdańsku jako więzień specjalny. W więzieniu była bita i maltretowana, lecz mimo to nie zdradziła niczego, co mogłoby naprowadzić bezpiekę na ślad brygad wileńskich. </vt:lpstr>
      <vt:lpstr>Po ciężkim śledztwie 3 sierpnia 1946 roku skazana na śmierć przez Wojskowy Sąd Rejonowy w Gdańsku. Wyrok śmierci na młodą sanitariuszkę był komunistyczną zbrodnią sądową. „Inka” nie uległa namowom obrońcy z urzędu i nie podpisała się pod pismem do Bieruta, „prezydenta” z sowieckiego nadania, o ułaskawienie. Pismo podpisał obrońca. Bierut nie skorzystał z prawa łaski. W przesłanym grypsie z więzienia „Inka” napisała: „Powiedzcie mojej babci, że zachowałam się jak trzeba”.</vt:lpstr>
      <vt:lpstr>Slajd 8</vt:lpstr>
      <vt:lpstr>Slajd 9</vt:lpstr>
      <vt:lpstr>Pomniki Danuty Siedzikówny ’’INKI’’</vt:lpstr>
      <vt:lpstr>Slajd 11</vt:lpstr>
      <vt:lpstr>Inka jest bohaterką i wzorem do naśladowania. Jej historia jest zarazem smutna ale i bohaterska.</vt:lpstr>
      <vt:lpstr>Serdecznie dziękuję wszystkim zebranym za uwagę poświęconą mojej prezentacji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Życiorys Danuty Siedzikówny’’INKI’’</dc:title>
  <dc:creator>user</dc:creator>
  <cp:lastModifiedBy>user</cp:lastModifiedBy>
  <cp:revision>53</cp:revision>
  <dcterms:created xsi:type="dcterms:W3CDTF">2024-02-23T14:52:27Z</dcterms:created>
  <dcterms:modified xsi:type="dcterms:W3CDTF">2024-03-09T14:28:36Z</dcterms:modified>
</cp:coreProperties>
</file>