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74833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6135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48275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20677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413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5340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1056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8963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0366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2553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5808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346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989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3511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7158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6997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316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9087615-41BD-467F-9125-6187C5751651}" type="datetimeFigureOut">
              <a:rPr lang="pl-PL" smtClean="0"/>
              <a:t>26.02.2024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AD55A1EE-D634-4EAE-9378-E33EE58777AB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775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04182" y="379562"/>
            <a:ext cx="10491158" cy="1302499"/>
          </a:xfrm>
        </p:spPr>
        <p:txBody>
          <a:bodyPr>
            <a:normAutofit fontScale="90000"/>
          </a:bodyPr>
          <a:lstStyle/>
          <a:p>
            <a:r>
              <a:rPr lang="pl-PL" b="1" dirty="0">
                <a:latin typeface="Algerian" panose="04020705040A02060702" pitchFamily="82" charset="0"/>
              </a:rPr>
              <a:t>„Powiedzcie M</a:t>
            </a:r>
            <a:r>
              <a:rPr lang="pl-PL" b="1" dirty="0" smtClean="0">
                <a:latin typeface="Algerian" panose="04020705040A02060702" pitchFamily="82" charset="0"/>
              </a:rPr>
              <a:t>ojej </a:t>
            </a:r>
            <a:r>
              <a:rPr lang="pl-PL" b="1" dirty="0">
                <a:latin typeface="Algerian" panose="04020705040A02060702" pitchFamily="82" charset="0"/>
              </a:rPr>
              <a:t>B</a:t>
            </a:r>
            <a:r>
              <a:rPr lang="pl-PL" b="1" dirty="0" smtClean="0">
                <a:latin typeface="Algerian" panose="04020705040A02060702" pitchFamily="82" charset="0"/>
              </a:rPr>
              <a:t>abci</a:t>
            </a:r>
            <a:r>
              <a:rPr lang="pl-PL" b="1" dirty="0">
                <a:latin typeface="Algerian" panose="04020705040A02060702" pitchFamily="82" charset="0"/>
              </a:rPr>
              <a:t>, </a:t>
            </a:r>
            <a:r>
              <a:rPr lang="pl-PL" b="1" dirty="0" smtClean="0">
                <a:latin typeface="Algerian" panose="04020705040A02060702" pitchFamily="82" charset="0"/>
              </a:rPr>
              <a:t>Że Zachowałam Się Jak Trzeba</a:t>
            </a:r>
            <a:r>
              <a:rPr lang="pl-PL" b="1" dirty="0">
                <a:latin typeface="Algerian" panose="04020705040A02060702" pitchFamily="82" charset="0"/>
              </a:rPr>
              <a:t>...”</a:t>
            </a:r>
            <a:br>
              <a:rPr lang="pl-PL" b="1" dirty="0">
                <a:latin typeface="Algerian" panose="04020705040A02060702" pitchFamily="82" charset="0"/>
              </a:rPr>
            </a:br>
            <a:endParaRPr lang="pl-PL" dirty="0">
              <a:latin typeface="Algerian" panose="04020705040A02060702" pitchFamily="8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99" y="1640096"/>
            <a:ext cx="3839525" cy="215013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976" y="2715163"/>
            <a:ext cx="4794593" cy="268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11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5000">
        <p:fade/>
      </p:transition>
    </mc:Choice>
    <mc:Fallback>
      <p:transition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65" y="438779"/>
            <a:ext cx="4244196" cy="282542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9313" y="2357528"/>
            <a:ext cx="4588354" cy="256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3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10800000" flipV="1">
            <a:off x="353683" y="879894"/>
            <a:ext cx="10729000" cy="2536166"/>
          </a:xfrm>
        </p:spPr>
        <p:txBody>
          <a:bodyPr>
            <a:noAutofit/>
          </a:bodyPr>
          <a:lstStyle/>
          <a:p>
            <a: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  <a:t>„Inko! Nie zdradziłaś swych </a:t>
            </a:r>
            <a:r>
              <a:rPr lang="pl-PL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żołnierzy</a:t>
            </a:r>
            <a: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  <a:t/>
            </a:r>
            <a:b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</a:br>
            <a: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  <a:t>Dzisiaj patrzysz na nas z </a:t>
            </a:r>
            <a:r>
              <a:rPr lang="pl-PL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nieba</a:t>
            </a:r>
            <a: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  <a:t/>
            </a:r>
            <a:b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</a:br>
            <a: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  <a:t>Inko spraw bym w chwilach próby</a:t>
            </a:r>
            <a:r>
              <a:rPr lang="pl-PL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,</a:t>
            </a:r>
            <a: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  <a:t/>
            </a:r>
            <a:b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</a:br>
            <a:r>
              <a:rPr lang="pl-PL" sz="4000" dirty="0">
                <a:solidFill>
                  <a:schemeClr val="tx1"/>
                </a:solidFill>
                <a:latin typeface="Algerian" panose="04020705040A02060702" pitchFamily="82" charset="0"/>
              </a:rPr>
              <a:t>Zachowała się jak trzeba</a:t>
            </a:r>
            <a:r>
              <a:rPr lang="pl-PL" sz="4000" dirty="0" smtClean="0">
                <a:solidFill>
                  <a:schemeClr val="tx1"/>
                </a:solidFill>
                <a:latin typeface="Algerian" panose="04020705040A02060702" pitchFamily="82" charset="0"/>
              </a:rPr>
              <a:t>”</a:t>
            </a:r>
            <a:endParaRPr lang="pl-PL" sz="4000" dirty="0">
              <a:solidFill>
                <a:schemeClr val="tx1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5864" y="3230323"/>
            <a:ext cx="3023470" cy="2011981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871268" y="4641011"/>
            <a:ext cx="5270739" cy="73324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400" i="1" dirty="0" smtClean="0">
                <a:ln w="0"/>
                <a:solidFill>
                  <a:schemeClr val="tx1"/>
                </a:solidFill>
              </a:rPr>
              <a:t>Wykonała </a:t>
            </a:r>
          </a:p>
          <a:p>
            <a:pPr algn="ctr"/>
            <a:r>
              <a:rPr lang="pl-PL" sz="2400" i="1" dirty="0" smtClean="0">
                <a:ln w="0"/>
                <a:solidFill>
                  <a:schemeClr val="tx1"/>
                </a:solidFill>
              </a:rPr>
              <a:t>Karolina Staniszewska</a:t>
            </a:r>
            <a:endParaRPr lang="pl-PL" sz="2400" i="1" dirty="0">
              <a:ln w="0"/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0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3000"/>
    </mc:Choice>
    <mc:Fallback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6815" y="759125"/>
            <a:ext cx="10765767" cy="4606505"/>
          </a:xfrm>
        </p:spPr>
        <p:txBody>
          <a:bodyPr>
            <a:normAutofit fontScale="90000"/>
          </a:bodyPr>
          <a:lstStyle/>
          <a:p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Danuta </a:t>
            </a:r>
            <a:r>
              <a:rPr lang="pl-PL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Siedzikówna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 przyszła na świat w miejscowości </a:t>
            </a:r>
            <a:r>
              <a:rPr lang="pl-PL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Guszczewino</a:t>
            </a:r>
            <a:r>
              <a:rPr lang="pl-PL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lgerian" panose="04020705040A02060702" pitchFamily="82" charset="0"/>
              </a:rPr>
              <a:t> 3 września 1928. Zmarła w Gdańsku 28 sierpnia 1946 roku. W czasie wojny była znana jako „Inka”. Po śmierci swych rodziców Inka wraz z siostrą zdecydowała się w końcu wstąpić do AK, gdzie odbyła gruntowne przeszkolenie medyczne. Działała będąc sanitariuszką w ramach 4. szwadronu odtworzonej na Białostocczyźnie 5 Wileńskiej Brygady Armii Krajowej, a w 1946 roku służyła w 1 szwadronie Brygady, który to podejmował działania na Pomorzu. Do istotnych należy fakt, iż zakończenie II Wojny Światowej nie wpłynęło na jej działalność podziemną. W związku z tym została aresztowana przez UB w Gdańsku.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5032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15000">
        <p:split orient="vert"/>
      </p:transition>
    </mc:Choice>
    <mc:Fallback>
      <p:transition spd="slow" advClick="0" advTm="1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1" y="250167"/>
            <a:ext cx="10459527" cy="785003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Kiedy wykonano wyrok?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19177" y="1276709"/>
            <a:ext cx="10761332" cy="4287329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Wyrok śmierci wykonano 28 sierpnia 1946 roku</a:t>
            </a:r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Na krótko przed śmiercią w grypsie, jaki nadała do sióstr Mikołajewskich, pisała: "powiedzcie mojej babci, że zachowałam się jak trzeba</a:t>
            </a:r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".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Bardzo pragnęła, by po wyroku śmierci ktoś bliski dowiedział się, że zachowała się jak trzeba - mówił historyk Piotr </a:t>
            </a:r>
            <a:r>
              <a:rPr lang="pl-PL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Szubarczyk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 Danucie </a:t>
            </a:r>
            <a:r>
              <a:rPr lang="pl-PL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Siedzikównie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To najlepiej pokazuje format rodziny, z której się wywodziła i klimat, w jakim się wychowywała - zwracał uwagę, goszczący w audycji Hanny Marii Gizy, dr Piotr </a:t>
            </a:r>
            <a:r>
              <a:rPr lang="pl-PL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Szubarczyk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publicysta historyczny, który jako pierwszy pisał o "Ince".</a:t>
            </a:r>
          </a:p>
        </p:txBody>
      </p:sp>
    </p:spTree>
    <p:extLst>
      <p:ext uri="{BB962C8B-B14F-4D97-AF65-F5344CB8AC3E}">
        <p14:creationId xmlns:p14="http://schemas.microsoft.com/office/powerpoint/2010/main" val="316062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10000">
        <p:circle/>
      </p:transition>
    </mc:Choice>
    <mc:Fallback>
      <p:transition spd="slow" advClick="0" advTm="1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321" y="207034"/>
            <a:ext cx="10649187" cy="983411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Rodzice Inki</a:t>
            </a:r>
            <a:endParaRPr lang="pl-PL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32913" y="1492370"/>
            <a:ext cx="10847595" cy="2777705"/>
          </a:xfrm>
        </p:spPr>
        <p:txBody>
          <a:bodyPr/>
          <a:lstStyle/>
          <a:p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Rodzice Danuty </a:t>
            </a:r>
            <a:r>
              <a:rPr lang="pl-PL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Siedzikówny</a:t>
            </a:r>
            <a:r>
              <a:rPr lang="pl-PL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pochodzili z rodzin drobnoszlacheckich z Podlasia. Jej tata, Wacław, w okresie zaborów był represjonowany za działalność patriotyczną. W wieku 19 lat trafił na Sybir. Cudem wrócił w 1926 roku. Niestety nie na długo. W 1940 roku ponownie został wywieziony na Wschód, tym razem przez NKWD, w ramach pierwszej wielkiej wywózki mieszkańców Kresów. Mama Eugenia zginęła 3 lata później zamęczona przez gestapo. Tuż przed śmiercią prosiła córki, by się nie mściły. Inka mimo wszystko poszła walczyć.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8988" y="3387395"/>
            <a:ext cx="3900577" cy="214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12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70936" y="685801"/>
            <a:ext cx="10711747" cy="1772728"/>
          </a:xfrm>
        </p:spPr>
        <p:txBody>
          <a:bodyPr>
            <a:normAutofit fontScale="90000"/>
          </a:bodyPr>
          <a:lstStyle/>
          <a:p>
            <a:r>
              <a:rPr lang="pl-PL" sz="3100" dirty="0"/>
              <a:t>Danusia uczestniczyła jako sanitariuszka w walkach szwadronu z grupami operacyjnymi UB, MO i KBW. Warto wspomnieć, że podczas akcji bojowych udzielała pomocy sanitarnej nie tylko rannym partyzantom, ale również rannym milicjantom, na co istnieją liczne zeznania i świadkowie</a:t>
            </a:r>
            <a:r>
              <a:rPr lang="pl-PL" dirty="0"/>
              <a:t>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0880" y="2773751"/>
            <a:ext cx="3711858" cy="218643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19" y="2917076"/>
            <a:ext cx="3191156" cy="226740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943" y="2458529"/>
            <a:ext cx="3148641" cy="2708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46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9000"/>
    </mc:Choice>
    <mc:Fallback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Kiedy odnaleziono Grób Danuty?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500333" y="1837765"/>
            <a:ext cx="2983160" cy="2195606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4011283" y="1837764"/>
            <a:ext cx="555541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Odnaleziono ją 15 września 2014 roku wraz z Feliksa </a:t>
            </a:r>
            <a:r>
              <a:rPr lang="pl-PL" sz="2800" dirty="0" err="1"/>
              <a:t>Selmanowicza</a:t>
            </a:r>
            <a:r>
              <a:rPr lang="pl-PL" sz="2800" dirty="0"/>
              <a:t> ps. "Zagończyk"</a:t>
            </a:r>
            <a:br>
              <a:rPr lang="pl-PL" sz="2800" dirty="0"/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45733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6000"/>
    </mc:Choice>
    <mc:Fallback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10552" y="159589"/>
            <a:ext cx="10772132" cy="862641"/>
          </a:xfrm>
        </p:spPr>
        <p:txBody>
          <a:bodyPr>
            <a:normAutofit fontScale="90000"/>
          </a:bodyPr>
          <a:lstStyle/>
          <a:p>
            <a:r>
              <a:rPr lang="pl-PL" sz="3200" dirty="0">
                <a:solidFill>
                  <a:schemeClr val="tx1"/>
                </a:solidFill>
              </a:rPr>
              <a:t>Dnia 27–28 sierpnia 2016 </a:t>
            </a:r>
            <a:r>
              <a:rPr lang="pl-PL" sz="3200" dirty="0" smtClean="0">
                <a:solidFill>
                  <a:schemeClr val="tx1"/>
                </a:solidFill>
              </a:rPr>
              <a:t>pożegnaliśmy Danuty </a:t>
            </a:r>
            <a:r>
              <a:rPr lang="pl-PL" sz="3200" dirty="0" err="1">
                <a:solidFill>
                  <a:schemeClr val="tx1"/>
                </a:solidFill>
              </a:rPr>
              <a:t>Siedzikówny</a:t>
            </a:r>
            <a:r>
              <a:rPr lang="pl-PL" sz="3200" dirty="0">
                <a:solidFill>
                  <a:schemeClr val="tx1"/>
                </a:solidFill>
              </a:rPr>
              <a:t> „Inki” i Feliksa </a:t>
            </a:r>
            <a:r>
              <a:rPr lang="pl-PL" sz="3200" dirty="0" err="1">
                <a:solidFill>
                  <a:schemeClr val="tx1"/>
                </a:solidFill>
              </a:rPr>
              <a:t>Selmanowicza</a:t>
            </a:r>
            <a:r>
              <a:rPr lang="pl-PL" sz="3200" dirty="0">
                <a:solidFill>
                  <a:schemeClr val="tx1"/>
                </a:solidFill>
              </a:rPr>
              <a:t> „Zagończyka</a:t>
            </a:r>
            <a:r>
              <a:rPr lang="pl-PL" sz="3200" dirty="0" smtClean="0">
                <a:solidFill>
                  <a:schemeClr val="tx1"/>
                </a:solidFill>
              </a:rPr>
              <a:t>”</a:t>
            </a:r>
            <a:endParaRPr lang="pl-PL" sz="3200" dirty="0">
              <a:solidFill>
                <a:schemeClr val="tx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98" y="1224951"/>
            <a:ext cx="3594476" cy="237594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282" y="1224951"/>
            <a:ext cx="3752492" cy="23841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574" y="1224951"/>
            <a:ext cx="3590291" cy="2391134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240411" y="4021526"/>
            <a:ext cx="10446588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 smtClean="0">
                <a:solidFill>
                  <a:schemeClr val="tx1"/>
                </a:solidFill>
              </a:rPr>
              <a:t>Pochowano ich na Cmentarz </a:t>
            </a:r>
            <a:r>
              <a:rPr lang="pl-PL" sz="3200" b="1" dirty="0">
                <a:solidFill>
                  <a:schemeClr val="tx1"/>
                </a:solidFill>
              </a:rPr>
              <a:t>Garnizonowy, Gdańsk</a:t>
            </a:r>
          </a:p>
        </p:txBody>
      </p:sp>
    </p:spTree>
    <p:extLst>
      <p:ext uri="{BB962C8B-B14F-4D97-AF65-F5344CB8AC3E}">
        <p14:creationId xmlns:p14="http://schemas.microsoft.com/office/powerpoint/2010/main" val="187890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000"/>
    </mc:Choice>
    <mc:Fallback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0717" y="685800"/>
            <a:ext cx="10521966" cy="1764102"/>
          </a:xfrm>
        </p:spPr>
        <p:txBody>
          <a:bodyPr>
            <a:normAutofit/>
          </a:bodyPr>
          <a:lstStyle/>
          <a:p>
            <a:r>
              <a:rPr lang="pl-PL" dirty="0" smtClean="0"/>
              <a:t>NA cześć  Bohaterki Pani Dyrektor </a:t>
            </a:r>
            <a:br>
              <a:rPr lang="pl-PL" dirty="0" smtClean="0"/>
            </a:br>
            <a:r>
              <a:rPr lang="pl-PL" dirty="0" smtClean="0"/>
              <a:t>postanowiła nadać  szkole jej imię.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094" y="2230019"/>
            <a:ext cx="5729820" cy="317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8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9344" y="685801"/>
            <a:ext cx="10513340" cy="1436298"/>
          </a:xfrm>
        </p:spPr>
        <p:txBody>
          <a:bodyPr>
            <a:normAutofit fontScale="90000"/>
          </a:bodyPr>
          <a:lstStyle/>
          <a:p>
            <a:r>
              <a:rPr lang="pl-PL" sz="3600" dirty="0" smtClean="0">
                <a:solidFill>
                  <a:schemeClr val="tx1"/>
                </a:solidFill>
              </a:rPr>
              <a:t>Dnia 20 </a:t>
            </a:r>
            <a:r>
              <a:rPr lang="pl-PL" sz="3600" dirty="0">
                <a:solidFill>
                  <a:schemeClr val="tx1"/>
                </a:solidFill>
              </a:rPr>
              <a:t>czerwca 2018r</a:t>
            </a:r>
            <a:r>
              <a:rPr lang="pl-PL" sz="3600" dirty="0" smtClean="0">
                <a:solidFill>
                  <a:schemeClr val="tx1"/>
                </a:solidFill>
              </a:rPr>
              <a:t>. Nasz szkoła zaczyna nosić nazwę Szkoła Podstawowa im. Danuty Sędziakówny ,,Inki’’ w Grudnej Górnej.</a:t>
            </a:r>
            <a:endParaRPr lang="pl-PL" sz="3600" dirty="0">
              <a:solidFill>
                <a:schemeClr val="tx1"/>
              </a:solidFill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300" y="2245383"/>
            <a:ext cx="5094334" cy="285282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252" y="2167744"/>
            <a:ext cx="4401988" cy="293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2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7000"/>
    </mc:Choice>
    <mc:Fallback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darzenie główne">
  <a:themeElements>
    <a:clrScheme name="Wydarzenie główne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Wydarzenie główne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ydarzenie główne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TM04033927[[fn=Wydarzenie główne]]</Template>
  <TotalTime>139</TotalTime>
  <Words>482</Words>
  <Application>Microsoft Office PowerPoint</Application>
  <PresentationFormat>Panoramiczny</PresentationFormat>
  <Paragraphs>19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5" baseType="lpstr">
      <vt:lpstr>Algerian</vt:lpstr>
      <vt:lpstr>Arial</vt:lpstr>
      <vt:lpstr>Impact</vt:lpstr>
      <vt:lpstr>Wydarzenie główne</vt:lpstr>
      <vt:lpstr>„Powiedzcie Mojej Babci, Że Zachowałam Się Jak Trzeba...” </vt:lpstr>
      <vt:lpstr>Danuta Siedzikówna przyszła na świat w miejscowości Guszczewino 3 września 1928. Zmarła w Gdańsku 28 sierpnia 1946 roku. W czasie wojny była znana jako „Inka”. Po śmierci swych rodziców Inka wraz z siostrą zdecydowała się w końcu wstąpić do AK, gdzie odbyła gruntowne przeszkolenie medyczne. Działała będąc sanitariuszką w ramach 4. szwadronu odtworzonej na Białostocczyźnie 5 Wileńskiej Brygady Armii Krajowej, a w 1946 roku służyła w 1 szwadronie Brygady, który to podejmował działania na Pomorzu. Do istotnych należy fakt, iż zakończenie II Wojny Światowej nie wpłynęło na jej działalność podziemną. W związku z tym została aresztowana przez UB w Gdańsku.  </vt:lpstr>
      <vt:lpstr>Kiedy wykonano wyrok?</vt:lpstr>
      <vt:lpstr>Rodzice Inki</vt:lpstr>
      <vt:lpstr>Danusia uczestniczyła jako sanitariuszka w walkach szwadronu z grupami operacyjnymi UB, MO i KBW. Warto wspomnieć, że podczas akcji bojowych udzielała pomocy sanitarnej nie tylko rannym partyzantom, ale również rannym milicjantom, na co istnieją liczne zeznania i świadkowie.</vt:lpstr>
      <vt:lpstr>Kiedy odnaleziono Grób Danuty?</vt:lpstr>
      <vt:lpstr>Dnia 27–28 sierpnia 2016 pożegnaliśmy Danuty Siedzikówny „Inki” i Feliksa Selmanowicza „Zagończyka”</vt:lpstr>
      <vt:lpstr>NA cześć  Bohaterki Pani Dyrektor  postanowiła nadać  szkole jej imię.</vt:lpstr>
      <vt:lpstr>Dnia 20 czerwca 2018r. Nasz szkoła zaczyna nosić nazwę Szkoła Podstawowa im. Danuty Sędziakówny ,,Inki’’ w Grudnej Górnej.</vt:lpstr>
      <vt:lpstr>Prezentacja programu PowerPoint</vt:lpstr>
      <vt:lpstr>„Inko! Nie zdradziłaś swych żołnierzy Dzisiaj patrzysz na nas z nieba Inko spraw bym w chwilach próby, Zachowała się jak trzeba”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„Powiedzcie Mojej Babci, Że Zachowałam Się Jak Trzeba...”</dc:title>
  <dc:creator>user</dc:creator>
  <cp:lastModifiedBy>user</cp:lastModifiedBy>
  <cp:revision>13</cp:revision>
  <dcterms:created xsi:type="dcterms:W3CDTF">2024-02-22T17:46:39Z</dcterms:created>
  <dcterms:modified xsi:type="dcterms:W3CDTF">2024-02-26T18:01:51Z</dcterms:modified>
</cp:coreProperties>
</file>